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1692" r:id="rId2"/>
    <p:sldId id="1842" r:id="rId3"/>
    <p:sldId id="1844" r:id="rId4"/>
    <p:sldId id="1845" r:id="rId5"/>
    <p:sldId id="1843" r:id="rId6"/>
    <p:sldId id="1846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EA4AD"/>
    <a:srgbClr val="73B5BF"/>
    <a:srgbClr val="BCDCE1"/>
    <a:srgbClr val="EF5223"/>
    <a:srgbClr val="76D6FF"/>
    <a:srgbClr val="D1AA02"/>
    <a:srgbClr val="FFFFFF"/>
    <a:srgbClr val="202934"/>
    <a:srgbClr val="417D86"/>
    <a:srgbClr val="1E27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–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599"/>
    <p:restoredTop sz="96949"/>
  </p:normalViewPr>
  <p:slideViewPr>
    <p:cSldViewPr snapToGrid="0">
      <p:cViewPr>
        <p:scale>
          <a:sx n="165" d="100"/>
          <a:sy n="165" d="100"/>
        </p:scale>
        <p:origin x="536" y="1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jpe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2.png>
</file>

<file path=ppt/media/image4.jpg>
</file>

<file path=ppt/media/image5.png>
</file>

<file path=ppt/media/image6.jpeg>
</file>

<file path=ppt/media/image7.png>
</file>

<file path=ppt/media/image8.jpg>
</file>

<file path=ppt/media/image9.jpe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0BA6AD-6D87-42F0-880A-0024A766D576}" type="datetimeFigureOut">
              <a:rPr lang="en-US" smtClean="0"/>
              <a:t>3/8/25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26202F-DEF9-4191-8752-62497FCB2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7999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F21015-8290-2628-6E17-DF84301584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EC16438-EA6D-526A-16FE-14B83D82D9B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3A0EE67-6551-BD2B-108E-266F1C81868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97D340-3F50-34A4-460D-DE2E8788E8A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26202F-DEF9-4191-8752-62497FCB2E3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3540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dirty="0">
                <a:solidFill>
                  <a:srgbClr val="CCCCCC"/>
                </a:solidFill>
                <a:effectLst/>
                <a:latin typeface="Monaco" pitchFamily="2" charset="77"/>
              </a:rPr>
              <a:t>```{python}</a:t>
            </a:r>
          </a:p>
          <a:p>
            <a:r>
              <a:rPr lang="en-GB" b="0" dirty="0" err="1">
                <a:solidFill>
                  <a:srgbClr val="D4D4D4"/>
                </a:solidFill>
                <a:effectLst/>
                <a:latin typeface="Monaco" pitchFamily="2" charset="77"/>
              </a:rPr>
              <a:t>people_df</a:t>
            </a:r>
            <a:r>
              <a:rPr lang="en-GB" b="0" dirty="0">
                <a:solidFill>
                  <a:srgbClr val="D4D4D4"/>
                </a:solidFill>
                <a:effectLst/>
                <a:latin typeface="Monaco" pitchFamily="2" charset="77"/>
              </a:rPr>
              <a:t> = </a:t>
            </a:r>
            <a:r>
              <a:rPr lang="en-GB" b="0" dirty="0" err="1">
                <a:solidFill>
                  <a:srgbClr val="D4D4D4"/>
                </a:solidFill>
                <a:effectLst/>
                <a:latin typeface="Monaco" pitchFamily="2" charset="77"/>
              </a:rPr>
              <a:t>pd.DataFrame</a:t>
            </a:r>
            <a:r>
              <a:rPr lang="en-GB" b="0" dirty="0">
                <a:solidFill>
                  <a:srgbClr val="D4D4D4"/>
                </a:solidFill>
                <a:effectLst/>
                <a:latin typeface="Monaco" pitchFamily="2" charset="77"/>
              </a:rPr>
              <a:t>(</a:t>
            </a:r>
            <a:endParaRPr lang="en-GB" b="0" dirty="0">
              <a:solidFill>
                <a:srgbClr val="CCCCCC"/>
              </a:solidFill>
              <a:effectLst/>
              <a:latin typeface="Monaco" pitchFamily="2" charset="77"/>
            </a:endParaRPr>
          </a:p>
          <a:p>
            <a:r>
              <a:rPr lang="en-GB" b="0" dirty="0">
                <a:solidFill>
                  <a:srgbClr val="D4D4D4"/>
                </a:solidFill>
                <a:effectLst/>
                <a:latin typeface="Monaco" pitchFamily="2" charset="77"/>
              </a:rPr>
              <a:t>{</a:t>
            </a:r>
            <a:endParaRPr lang="en-GB" b="0" dirty="0">
              <a:solidFill>
                <a:srgbClr val="CCCCCC"/>
              </a:solidFill>
              <a:effectLst/>
              <a:latin typeface="Monaco" pitchFamily="2" charset="77"/>
            </a:endParaRPr>
          </a:p>
          <a:p>
            <a:r>
              <a:rPr lang="en-GB" b="0" dirty="0">
                <a:solidFill>
                  <a:srgbClr val="CE9178"/>
                </a:solidFill>
                <a:effectLst/>
                <a:latin typeface="Monaco" pitchFamily="2" charset="77"/>
              </a:rPr>
              <a:t>"name"</a:t>
            </a:r>
            <a:r>
              <a:rPr lang="en-GB" b="0" dirty="0">
                <a:solidFill>
                  <a:srgbClr val="D4D4D4"/>
                </a:solidFill>
                <a:effectLst/>
                <a:latin typeface="Monaco" pitchFamily="2" charset="77"/>
              </a:rPr>
              <a:t>: [</a:t>
            </a:r>
            <a:r>
              <a:rPr lang="en-GB" b="0" dirty="0">
                <a:solidFill>
                  <a:srgbClr val="CE9178"/>
                </a:solidFill>
                <a:effectLst/>
                <a:latin typeface="Monaco" pitchFamily="2" charset="77"/>
              </a:rPr>
              <a:t>"Alice"</a:t>
            </a:r>
            <a:r>
              <a:rPr lang="en-GB" b="0" dirty="0">
                <a:solidFill>
                  <a:srgbClr val="D4D4D4"/>
                </a:solidFill>
                <a:effectLst/>
                <a:latin typeface="Monaco" pitchFamily="2" charset="77"/>
              </a:rPr>
              <a:t>, </a:t>
            </a:r>
            <a:r>
              <a:rPr lang="en-GB" b="0" dirty="0">
                <a:solidFill>
                  <a:srgbClr val="CE9178"/>
                </a:solidFill>
                <a:effectLst/>
                <a:latin typeface="Monaco" pitchFamily="2" charset="77"/>
              </a:rPr>
              <a:t>"Bob"</a:t>
            </a:r>
            <a:r>
              <a:rPr lang="en-GB" b="0" dirty="0">
                <a:solidFill>
                  <a:srgbClr val="D4D4D4"/>
                </a:solidFill>
                <a:effectLst/>
                <a:latin typeface="Monaco" pitchFamily="2" charset="77"/>
              </a:rPr>
              <a:t>, </a:t>
            </a:r>
            <a:r>
              <a:rPr lang="en-GB" b="0" dirty="0">
                <a:solidFill>
                  <a:srgbClr val="CE9178"/>
                </a:solidFill>
                <a:effectLst/>
                <a:latin typeface="Monaco" pitchFamily="2" charset="77"/>
              </a:rPr>
              <a:t>"Charlie"</a:t>
            </a:r>
            <a:r>
              <a:rPr lang="en-GB" b="0" dirty="0">
                <a:solidFill>
                  <a:srgbClr val="D4D4D4"/>
                </a:solidFill>
                <a:effectLst/>
                <a:latin typeface="Monaco" pitchFamily="2" charset="77"/>
              </a:rPr>
              <a:t>],</a:t>
            </a:r>
            <a:endParaRPr lang="en-GB" b="0" dirty="0">
              <a:solidFill>
                <a:srgbClr val="CCCCCC"/>
              </a:solidFill>
              <a:effectLst/>
              <a:latin typeface="Monaco" pitchFamily="2" charset="77"/>
            </a:endParaRPr>
          </a:p>
          <a:p>
            <a:r>
              <a:rPr lang="en-GB" b="0" dirty="0">
                <a:solidFill>
                  <a:srgbClr val="CE9178"/>
                </a:solidFill>
                <a:effectLst/>
                <a:latin typeface="Monaco" pitchFamily="2" charset="77"/>
              </a:rPr>
              <a:t>"age"</a:t>
            </a:r>
            <a:r>
              <a:rPr lang="en-GB" b="0" dirty="0">
                <a:solidFill>
                  <a:srgbClr val="D4D4D4"/>
                </a:solidFill>
                <a:effectLst/>
                <a:latin typeface="Monaco" pitchFamily="2" charset="77"/>
              </a:rPr>
              <a:t>: [</a:t>
            </a:r>
            <a:r>
              <a:rPr lang="en-GB" b="0" dirty="0">
                <a:solidFill>
                  <a:srgbClr val="B5CEA8"/>
                </a:solidFill>
                <a:effectLst/>
                <a:latin typeface="Monaco" pitchFamily="2" charset="77"/>
              </a:rPr>
              <a:t>25</a:t>
            </a:r>
            <a:r>
              <a:rPr lang="en-GB" b="0" dirty="0">
                <a:solidFill>
                  <a:srgbClr val="D4D4D4"/>
                </a:solidFill>
                <a:effectLst/>
                <a:latin typeface="Monaco" pitchFamily="2" charset="77"/>
              </a:rPr>
              <a:t>, </a:t>
            </a:r>
            <a:r>
              <a:rPr lang="en-GB" b="0" dirty="0">
                <a:solidFill>
                  <a:srgbClr val="B5CEA8"/>
                </a:solidFill>
                <a:effectLst/>
                <a:latin typeface="Monaco" pitchFamily="2" charset="77"/>
              </a:rPr>
              <a:t>30</a:t>
            </a:r>
            <a:r>
              <a:rPr lang="en-GB" b="0" dirty="0">
                <a:solidFill>
                  <a:srgbClr val="D4D4D4"/>
                </a:solidFill>
                <a:effectLst/>
                <a:latin typeface="Monaco" pitchFamily="2" charset="77"/>
              </a:rPr>
              <a:t>, </a:t>
            </a:r>
            <a:r>
              <a:rPr lang="en-GB" b="0" dirty="0">
                <a:solidFill>
                  <a:srgbClr val="B5CEA8"/>
                </a:solidFill>
                <a:effectLst/>
                <a:latin typeface="Monaco" pitchFamily="2" charset="77"/>
              </a:rPr>
              <a:t>28</a:t>
            </a:r>
            <a:r>
              <a:rPr lang="en-GB" b="0" dirty="0">
                <a:solidFill>
                  <a:srgbClr val="D4D4D4"/>
                </a:solidFill>
                <a:effectLst/>
                <a:latin typeface="Monaco" pitchFamily="2" charset="77"/>
              </a:rPr>
              <a:t>],</a:t>
            </a:r>
            <a:endParaRPr lang="en-GB" b="0" dirty="0">
              <a:solidFill>
                <a:srgbClr val="CCCCCC"/>
              </a:solidFill>
              <a:effectLst/>
              <a:latin typeface="Monaco" pitchFamily="2" charset="77"/>
            </a:endParaRPr>
          </a:p>
          <a:p>
            <a:r>
              <a:rPr lang="en-GB" b="0" dirty="0">
                <a:solidFill>
                  <a:srgbClr val="CE9178"/>
                </a:solidFill>
                <a:effectLst/>
                <a:latin typeface="Monaco" pitchFamily="2" charset="77"/>
              </a:rPr>
              <a:t>"city"</a:t>
            </a:r>
            <a:r>
              <a:rPr lang="en-GB" b="0" dirty="0">
                <a:solidFill>
                  <a:srgbClr val="D4D4D4"/>
                </a:solidFill>
                <a:effectLst/>
                <a:latin typeface="Monaco" pitchFamily="2" charset="77"/>
              </a:rPr>
              <a:t>: [</a:t>
            </a:r>
            <a:r>
              <a:rPr lang="en-GB" b="0" dirty="0">
                <a:solidFill>
                  <a:srgbClr val="CE9178"/>
                </a:solidFill>
                <a:effectLst/>
                <a:latin typeface="Monaco" pitchFamily="2" charset="77"/>
              </a:rPr>
              <a:t>"Lagos"</a:t>
            </a:r>
            <a:r>
              <a:rPr lang="en-GB" b="0" dirty="0">
                <a:solidFill>
                  <a:srgbClr val="D4D4D4"/>
                </a:solidFill>
                <a:effectLst/>
                <a:latin typeface="Monaco" pitchFamily="2" charset="77"/>
              </a:rPr>
              <a:t>, </a:t>
            </a:r>
            <a:r>
              <a:rPr lang="en-GB" b="0" dirty="0">
                <a:solidFill>
                  <a:srgbClr val="CE9178"/>
                </a:solidFill>
                <a:effectLst/>
                <a:latin typeface="Monaco" pitchFamily="2" charset="77"/>
              </a:rPr>
              <a:t>"London"</a:t>
            </a:r>
            <a:r>
              <a:rPr lang="en-GB" b="0" dirty="0">
                <a:solidFill>
                  <a:srgbClr val="D4D4D4"/>
                </a:solidFill>
                <a:effectLst/>
                <a:latin typeface="Monaco" pitchFamily="2" charset="77"/>
              </a:rPr>
              <a:t>, </a:t>
            </a:r>
            <a:r>
              <a:rPr lang="en-GB" b="0" dirty="0">
                <a:solidFill>
                  <a:srgbClr val="CE9178"/>
                </a:solidFill>
                <a:effectLst/>
                <a:latin typeface="Monaco" pitchFamily="2" charset="77"/>
              </a:rPr>
              <a:t>"Lima"</a:t>
            </a:r>
            <a:r>
              <a:rPr lang="en-GB" b="0" dirty="0">
                <a:solidFill>
                  <a:srgbClr val="D4D4D4"/>
                </a:solidFill>
                <a:effectLst/>
                <a:latin typeface="Monaco" pitchFamily="2" charset="77"/>
              </a:rPr>
              <a:t>],</a:t>
            </a:r>
            <a:endParaRPr lang="en-GB" b="0" dirty="0">
              <a:solidFill>
                <a:srgbClr val="CCCCCC"/>
              </a:solidFill>
              <a:effectLst/>
              <a:latin typeface="Monaco" pitchFamily="2" charset="77"/>
            </a:endParaRPr>
          </a:p>
          <a:p>
            <a:r>
              <a:rPr lang="en-GB" b="0" dirty="0">
                <a:solidFill>
                  <a:srgbClr val="D4D4D4"/>
                </a:solidFill>
                <a:effectLst/>
                <a:latin typeface="Monaco" pitchFamily="2" charset="77"/>
              </a:rPr>
              <a:t>}</a:t>
            </a:r>
            <a:endParaRPr lang="en-GB" b="0" dirty="0">
              <a:solidFill>
                <a:srgbClr val="CCCCCC"/>
              </a:solidFill>
              <a:effectLst/>
              <a:latin typeface="Monaco" pitchFamily="2" charset="77"/>
            </a:endParaRPr>
          </a:p>
          <a:p>
            <a:r>
              <a:rPr lang="en-GB" b="0" dirty="0">
                <a:solidFill>
                  <a:srgbClr val="D4D4D4"/>
                </a:solidFill>
                <a:effectLst/>
                <a:latin typeface="Monaco" pitchFamily="2" charset="77"/>
              </a:rPr>
              <a:t>)</a:t>
            </a:r>
            <a:endParaRPr lang="en-GB" b="0" dirty="0">
              <a:solidFill>
                <a:srgbClr val="CCCCCC"/>
              </a:solidFill>
              <a:effectLst/>
              <a:latin typeface="Monaco" pitchFamily="2" charset="77"/>
            </a:endParaRPr>
          </a:p>
          <a:p>
            <a:r>
              <a:rPr lang="en-GB" b="0" dirty="0" err="1">
                <a:solidFill>
                  <a:srgbClr val="D4D4D4"/>
                </a:solidFill>
                <a:effectLst/>
                <a:latin typeface="Monaco" pitchFamily="2" charset="77"/>
              </a:rPr>
              <a:t>people_df</a:t>
            </a:r>
            <a:endParaRPr lang="en-GB" b="0" dirty="0">
              <a:solidFill>
                <a:srgbClr val="CCCCCC"/>
              </a:solidFill>
              <a:effectLst/>
              <a:latin typeface="Monaco" pitchFamily="2" charset="77"/>
            </a:endParaRPr>
          </a:p>
          <a:p>
            <a:r>
              <a:rPr lang="en-GB" b="0" dirty="0">
                <a:solidFill>
                  <a:srgbClr val="CCCCCC"/>
                </a:solidFill>
                <a:effectLst/>
                <a:latin typeface="Monaco" pitchFamily="2" charset="77"/>
              </a:rPr>
              <a:t>```</a:t>
            </a:r>
          </a:p>
          <a:p>
            <a:br>
              <a:rPr lang="en-GB" b="0" dirty="0">
                <a:solidFill>
                  <a:srgbClr val="CCCCCC"/>
                </a:solidFill>
                <a:effectLst/>
                <a:latin typeface="Monaco" pitchFamily="2" charset="77"/>
              </a:rPr>
            </a:br>
            <a:endParaRPr lang="en-GB" b="0" dirty="0">
              <a:solidFill>
                <a:srgbClr val="CCCCCC"/>
              </a:solidFill>
              <a:effectLst/>
              <a:latin typeface="Monaco" pitchFamily="2" charset="77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26202F-DEF9-4191-8752-62497FCB2E3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9291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AF8F8D-B997-450A-8797-F2A94C152A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55637"/>
            <a:ext cx="9144000" cy="1754326"/>
          </a:xfrm>
        </p:spPr>
        <p:txBody>
          <a:bodyPr anchor="b">
            <a:spAutoFit/>
          </a:bodyPr>
          <a:lstStyle>
            <a:lvl1pPr algn="ctr">
              <a:defRPr sz="6000">
                <a:solidFill>
                  <a:srgbClr val="202934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74DF0E-1E2F-46F4-B220-3BC6EF0E38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424732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buNone/>
              <a:defRPr sz="2400">
                <a:solidFill>
                  <a:srgbClr val="202934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580BAE5-DFF1-2E9A-004D-5EAF5B057BFD}"/>
              </a:ext>
            </a:extLst>
          </p:cNvPr>
          <p:cNvSpPr txBox="1"/>
          <p:nvPr userDrawn="1"/>
        </p:nvSpPr>
        <p:spPr>
          <a:xfrm>
            <a:off x="4338320" y="-2032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lang="en-CH" dirty="0" err="1">
              <a:latin typeface="Avenir Next LT Pro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7524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59262C26-1ABD-A04D-952A-06B49CC00F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7118" y="791763"/>
            <a:ext cx="11514326" cy="1844608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4C76BCE8-9C3B-87D7-BAA1-4EAB986E14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118" y="147668"/>
            <a:ext cx="5778882" cy="480131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20710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84A6B-3BE7-44A1-970C-F29FE7110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852543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569396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 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3CD96-4E75-8D46-A94C-25A13CA11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1743686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BA768F3-C2CF-42A2-B880-B70C394A5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118" y="119969"/>
            <a:ext cx="6591682" cy="535531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6B9571B-100F-3444-AA30-B12D24C04094}"/>
              </a:ext>
            </a:extLst>
          </p:cNvPr>
          <p:cNvCxnSpPr>
            <a:cxnSpLocks/>
          </p:cNvCxnSpPr>
          <p:nvPr/>
        </p:nvCxnSpPr>
        <p:spPr>
          <a:xfrm flipV="1">
            <a:off x="-4774" y="6829601"/>
            <a:ext cx="2039953" cy="0"/>
          </a:xfrm>
          <a:prstGeom prst="line">
            <a:avLst/>
          </a:prstGeom>
          <a:ln w="76200">
            <a:solidFill>
              <a:srgbClr val="202934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CC40601-4BF9-E742-9284-53E41AB58030}"/>
              </a:ext>
            </a:extLst>
          </p:cNvPr>
          <p:cNvCxnSpPr>
            <a:cxnSpLocks/>
          </p:cNvCxnSpPr>
          <p:nvPr/>
        </p:nvCxnSpPr>
        <p:spPr>
          <a:xfrm flipV="1">
            <a:off x="2025635" y="6829601"/>
            <a:ext cx="2039953" cy="0"/>
          </a:xfrm>
          <a:prstGeom prst="line">
            <a:avLst/>
          </a:prstGeom>
          <a:ln w="762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AB5C82C-1956-2743-BB6C-B48CAD4C7170}"/>
              </a:ext>
            </a:extLst>
          </p:cNvPr>
          <p:cNvCxnSpPr>
            <a:cxnSpLocks/>
          </p:cNvCxnSpPr>
          <p:nvPr/>
        </p:nvCxnSpPr>
        <p:spPr>
          <a:xfrm flipV="1">
            <a:off x="4056045" y="6829601"/>
            <a:ext cx="2039953" cy="0"/>
          </a:xfrm>
          <a:prstGeom prst="line">
            <a:avLst/>
          </a:prstGeom>
          <a:ln w="76200">
            <a:solidFill>
              <a:srgbClr val="4EA4A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4A242F4-7F15-F740-A2C1-5CB9AE4CBED3}"/>
              </a:ext>
            </a:extLst>
          </p:cNvPr>
          <p:cNvCxnSpPr>
            <a:cxnSpLocks/>
          </p:cNvCxnSpPr>
          <p:nvPr/>
        </p:nvCxnSpPr>
        <p:spPr>
          <a:xfrm flipV="1">
            <a:off x="6086454" y="6829601"/>
            <a:ext cx="2039953" cy="0"/>
          </a:xfrm>
          <a:prstGeom prst="line">
            <a:avLst/>
          </a:prstGeom>
          <a:ln w="76200">
            <a:solidFill>
              <a:srgbClr val="202934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68ABE9F-2779-7A4C-87C3-2A01D7FE3226}"/>
              </a:ext>
            </a:extLst>
          </p:cNvPr>
          <p:cNvCxnSpPr>
            <a:cxnSpLocks/>
          </p:cNvCxnSpPr>
          <p:nvPr/>
        </p:nvCxnSpPr>
        <p:spPr>
          <a:xfrm flipV="1">
            <a:off x="8116864" y="6829601"/>
            <a:ext cx="2039953" cy="0"/>
          </a:xfrm>
          <a:prstGeom prst="line">
            <a:avLst/>
          </a:prstGeom>
          <a:ln w="762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DF176B8-512E-2745-BEDE-D57A13A4F2D8}"/>
              </a:ext>
            </a:extLst>
          </p:cNvPr>
          <p:cNvCxnSpPr>
            <a:cxnSpLocks/>
          </p:cNvCxnSpPr>
          <p:nvPr/>
        </p:nvCxnSpPr>
        <p:spPr>
          <a:xfrm flipV="1">
            <a:off x="10147274" y="6829601"/>
            <a:ext cx="2039953" cy="0"/>
          </a:xfrm>
          <a:prstGeom prst="line">
            <a:avLst/>
          </a:prstGeom>
          <a:ln w="76200">
            <a:solidFill>
              <a:srgbClr val="4EA4A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D2507014-9A75-3C99-5559-02E42EBD6AFB}"/>
              </a:ext>
            </a:extLst>
          </p:cNvPr>
          <p:cNvCxnSpPr>
            <a:cxnSpLocks/>
          </p:cNvCxnSpPr>
          <p:nvPr/>
        </p:nvCxnSpPr>
        <p:spPr>
          <a:xfrm flipV="1">
            <a:off x="-4774" y="784"/>
            <a:ext cx="2039953" cy="0"/>
          </a:xfrm>
          <a:prstGeom prst="line">
            <a:avLst/>
          </a:prstGeom>
          <a:ln w="76200">
            <a:solidFill>
              <a:srgbClr val="202934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33215B1-5BE8-FE09-B460-804BDD163609}"/>
              </a:ext>
            </a:extLst>
          </p:cNvPr>
          <p:cNvCxnSpPr>
            <a:cxnSpLocks/>
          </p:cNvCxnSpPr>
          <p:nvPr/>
        </p:nvCxnSpPr>
        <p:spPr>
          <a:xfrm flipV="1">
            <a:off x="2025635" y="784"/>
            <a:ext cx="2039953" cy="0"/>
          </a:xfrm>
          <a:prstGeom prst="line">
            <a:avLst/>
          </a:prstGeom>
          <a:ln w="762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DD77E3A-13B5-D1CD-05CF-A84564E09737}"/>
              </a:ext>
            </a:extLst>
          </p:cNvPr>
          <p:cNvCxnSpPr>
            <a:cxnSpLocks/>
          </p:cNvCxnSpPr>
          <p:nvPr/>
        </p:nvCxnSpPr>
        <p:spPr>
          <a:xfrm flipV="1">
            <a:off x="4056045" y="784"/>
            <a:ext cx="2039953" cy="0"/>
          </a:xfrm>
          <a:prstGeom prst="line">
            <a:avLst/>
          </a:prstGeom>
          <a:ln w="76200">
            <a:solidFill>
              <a:srgbClr val="4EA4A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FF7B34A-485E-2D67-FA20-7357025E9730}"/>
              </a:ext>
            </a:extLst>
          </p:cNvPr>
          <p:cNvCxnSpPr>
            <a:cxnSpLocks/>
          </p:cNvCxnSpPr>
          <p:nvPr/>
        </p:nvCxnSpPr>
        <p:spPr>
          <a:xfrm flipV="1">
            <a:off x="6086454" y="784"/>
            <a:ext cx="2039953" cy="0"/>
          </a:xfrm>
          <a:prstGeom prst="line">
            <a:avLst/>
          </a:prstGeom>
          <a:ln w="76200">
            <a:solidFill>
              <a:srgbClr val="202934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218D4BA-DB9A-944B-32E9-BD39D5730F6E}"/>
              </a:ext>
            </a:extLst>
          </p:cNvPr>
          <p:cNvCxnSpPr>
            <a:cxnSpLocks/>
          </p:cNvCxnSpPr>
          <p:nvPr/>
        </p:nvCxnSpPr>
        <p:spPr>
          <a:xfrm flipV="1">
            <a:off x="8116864" y="784"/>
            <a:ext cx="2039953" cy="0"/>
          </a:xfrm>
          <a:prstGeom prst="line">
            <a:avLst/>
          </a:prstGeom>
          <a:ln w="762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67143A5E-DFBF-38A1-0B91-9F59441A4010}"/>
              </a:ext>
            </a:extLst>
          </p:cNvPr>
          <p:cNvCxnSpPr>
            <a:cxnSpLocks/>
          </p:cNvCxnSpPr>
          <p:nvPr/>
        </p:nvCxnSpPr>
        <p:spPr>
          <a:xfrm flipV="1">
            <a:off x="10147274" y="784"/>
            <a:ext cx="2039953" cy="0"/>
          </a:xfrm>
          <a:prstGeom prst="line">
            <a:avLst/>
          </a:prstGeom>
          <a:ln w="76200">
            <a:solidFill>
              <a:srgbClr val="4EA4A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54097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  <p:sldLayoutId id="2147483655" r:id="rId4"/>
    <p:sldLayoutId id="2147483661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rgbClr val="202934"/>
          </a:solidFill>
          <a:latin typeface="Calibri" panose="020F0502020204030204" pitchFamily="34" charset="0"/>
          <a:ea typeface="Tahoma" panose="020B0604030504040204" pitchFamily="34" charset="0"/>
          <a:cs typeface="Calibri" panose="020F050202020403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202934"/>
          </a:solidFill>
          <a:latin typeface="Avenir Next LT Pro" panose="020B0504020202020204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202934"/>
          </a:solidFill>
          <a:latin typeface="Avenir Next LT Pro" panose="020B0504020202020204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202934"/>
          </a:solidFill>
          <a:latin typeface="Avenir Next LT Pro" panose="020B0504020202020204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202934"/>
          </a:solidFill>
          <a:latin typeface="Avenir Next LT Pro" panose="020B0504020202020204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202934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png"/><Relationship Id="rId3" Type="http://schemas.microsoft.com/office/2007/relationships/media" Target="../media/media2.mp4"/><Relationship Id="rId7" Type="http://schemas.openxmlformats.org/officeDocument/2006/relationships/slideLayout" Target="../slideLayouts/slideLayout2.xml"/><Relationship Id="rId12" Type="http://schemas.openxmlformats.org/officeDocument/2006/relationships/image" Target="../media/image1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11" Type="http://schemas.openxmlformats.org/officeDocument/2006/relationships/image" Target="../media/image14.png"/><Relationship Id="rId5" Type="http://schemas.microsoft.com/office/2007/relationships/media" Target="../media/media3.mp4"/><Relationship Id="rId10" Type="http://schemas.openxmlformats.org/officeDocument/2006/relationships/image" Target="../media/image13.jpg"/><Relationship Id="rId4" Type="http://schemas.openxmlformats.org/officeDocument/2006/relationships/video" Target="../media/media2.mp4"/><Relationship Id="rId9" Type="http://schemas.openxmlformats.org/officeDocument/2006/relationships/image" Target="../media/image12.jpg"/><Relationship Id="rId1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18D09-4907-114D-4D51-00E31E73D2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69460" y="2117816"/>
            <a:ext cx="9144000" cy="1754326"/>
          </a:xfrm>
        </p:spPr>
        <p:txBody>
          <a:bodyPr/>
          <a:lstStyle/>
          <a:p>
            <a:r>
              <a:rPr lang="en-US" dirty="0">
                <a:solidFill>
                  <a:srgbClr val="417D86"/>
                </a:solidFill>
              </a:rPr>
              <a:t>Using ChatGPT for programming help</a:t>
            </a:r>
            <a:endParaRPr lang="en-CH" dirty="0">
              <a:solidFill>
                <a:srgbClr val="417D86"/>
              </a:solidFill>
            </a:endParaRPr>
          </a:p>
        </p:txBody>
      </p:sp>
      <p:pic>
        <p:nvPicPr>
          <p:cNvPr id="7" name="Picture 6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A3AA9721-1564-9AAC-FB6E-D6A093B0F5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4264" y="3868548"/>
            <a:ext cx="4250637" cy="2839293"/>
          </a:xfrm>
          <a:prstGeom prst="rect">
            <a:avLst/>
          </a:prstGeom>
        </p:spPr>
      </p:pic>
      <p:pic>
        <p:nvPicPr>
          <p:cNvPr id="10" name="Picture 9" descr="A logo with white text&#10;&#10;Description automatically generated">
            <a:extLst>
              <a:ext uri="{FF2B5EF4-FFF2-40B4-BE49-F238E27FC236}">
                <a16:creationId xmlns:a16="http://schemas.microsoft.com/office/drawing/2014/main" id="{65EE4653-EB05-EEF6-7AA0-91E3329B09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7082" y="154268"/>
            <a:ext cx="1905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8675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3E4590-6A71-2B26-1DE8-CA96B01D46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176B1-2C47-6352-DC28-F2DE008140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54521" y="145871"/>
            <a:ext cx="7991380" cy="1200329"/>
          </a:xfr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417D86"/>
                </a:solidFill>
              </a:rPr>
              <a:t>Should you use AI tools in this course?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CD8BD6-B99A-3691-C701-2265A36728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00" y="1270000"/>
            <a:ext cx="63500" cy="76200"/>
          </a:xfrm>
          <a:prstGeom prst="rect">
            <a:avLst/>
          </a:prstGeom>
        </p:spPr>
      </p:pic>
      <p:pic>
        <p:nvPicPr>
          <p:cNvPr id="9" name="Picture 8" descr="Businessman checking statistics">
            <a:extLst>
              <a:ext uri="{FF2B5EF4-FFF2-40B4-BE49-F238E27FC236}">
                <a16:creationId xmlns:a16="http://schemas.microsoft.com/office/drawing/2014/main" id="{E3655844-028E-05F7-50C6-5C829484596E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08" r="19108"/>
          <a:stretch/>
        </p:blipFill>
        <p:spPr>
          <a:xfrm>
            <a:off x="7108689" y="-95405"/>
            <a:ext cx="6440915" cy="695340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C66A925-948B-E3A9-73F6-85B523827F4E}"/>
              </a:ext>
            </a:extLst>
          </p:cNvPr>
          <p:cNvSpPr txBox="1"/>
          <p:nvPr/>
        </p:nvSpPr>
        <p:spPr>
          <a:xfrm>
            <a:off x="654849" y="1492249"/>
            <a:ext cx="12303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20293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Yes!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DCDF8CC-C92D-805A-23E3-94768F47B7F2}"/>
              </a:ext>
            </a:extLst>
          </p:cNvPr>
          <p:cNvSpPr txBox="1"/>
          <p:nvPr/>
        </p:nvSpPr>
        <p:spPr>
          <a:xfrm>
            <a:off x="654848" y="2141358"/>
            <a:ext cx="596366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20293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But be careful that it does not get in the way of your learning</a:t>
            </a:r>
          </a:p>
        </p:txBody>
      </p:sp>
    </p:spTree>
    <p:extLst>
      <p:ext uri="{BB962C8B-B14F-4D97-AF65-F5344CB8AC3E}">
        <p14:creationId xmlns:p14="http://schemas.microsoft.com/office/powerpoint/2010/main" val="1844649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 bldLvl="2"/>
      <p:bldP spid="3" grpId="0" build="p" bldLvl="2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05020D4-6CF0-3C4E-6202-32904211368B}"/>
              </a:ext>
            </a:extLst>
          </p:cNvPr>
          <p:cNvCxnSpPr>
            <a:cxnSpLocks/>
          </p:cNvCxnSpPr>
          <p:nvPr/>
        </p:nvCxnSpPr>
        <p:spPr>
          <a:xfrm>
            <a:off x="435875" y="647537"/>
            <a:ext cx="744430" cy="0"/>
          </a:xfrm>
          <a:prstGeom prst="line">
            <a:avLst/>
          </a:prstGeom>
          <a:ln w="38100">
            <a:solidFill>
              <a:srgbClr val="4EA4A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2">
            <a:extLst>
              <a:ext uri="{FF2B5EF4-FFF2-40B4-BE49-F238E27FC236}">
                <a16:creationId xmlns:a16="http://schemas.microsoft.com/office/drawing/2014/main" id="{28186A56-11B6-A155-7D4E-992A7ABDB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117" y="119968"/>
            <a:ext cx="10449621" cy="535531"/>
          </a:xfrm>
        </p:spPr>
        <p:txBody>
          <a:bodyPr/>
          <a:lstStyle/>
          <a:p>
            <a:r>
              <a:rPr lang="en-US" sz="3200" dirty="0"/>
              <a:t>LLMs are a useful tool, but you need to learn the terrain </a:t>
            </a:r>
            <a:endParaRPr lang="en-CH" sz="3200" dirty="0"/>
          </a:p>
        </p:txBody>
      </p:sp>
      <p:pic>
        <p:nvPicPr>
          <p:cNvPr id="15" name="Picture 14" descr="A cartoon of a person pulling a rope to a cliff&#10;&#10;Description automatically generated">
            <a:extLst>
              <a:ext uri="{FF2B5EF4-FFF2-40B4-BE49-F238E27FC236}">
                <a16:creationId xmlns:a16="http://schemas.microsoft.com/office/drawing/2014/main" id="{BBC5599E-DD6D-454D-7A0C-56CCED1536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0305" y="1513840"/>
            <a:ext cx="3647440" cy="3647440"/>
          </a:xfrm>
          <a:prstGeom prst="rect">
            <a:avLst/>
          </a:prstGeom>
        </p:spPr>
      </p:pic>
      <p:pic>
        <p:nvPicPr>
          <p:cNvPr id="17" name="Picture 16" descr="A cartoon of a person walking on a path with a robot&#10;&#10;Description automatically generated">
            <a:extLst>
              <a:ext uri="{FF2B5EF4-FFF2-40B4-BE49-F238E27FC236}">
                <a16:creationId xmlns:a16="http://schemas.microsoft.com/office/drawing/2014/main" id="{FE4189C2-9DEA-75AD-7567-0465043A91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0739" y="1513840"/>
            <a:ext cx="3647440" cy="364744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E761A93-4060-5DBD-9F99-281C54EDF90D}"/>
              </a:ext>
            </a:extLst>
          </p:cNvPr>
          <p:cNvSpPr txBox="1"/>
          <p:nvPr/>
        </p:nvSpPr>
        <p:spPr>
          <a:xfrm>
            <a:off x="808090" y="5248255"/>
            <a:ext cx="4655025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AI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can bring you to baseline quickly. </a:t>
            </a:r>
          </a:p>
          <a:p>
            <a:pPr algn="ctr"/>
            <a:endParaRPr lang="en-US" sz="2000" b="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No more getting stuck for 5 hours on easy bugs!</a:t>
            </a:r>
            <a:endParaRPr lang="en-US" sz="2000" b="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DFBF87B-3F3F-6FA1-721F-EE657872EECF}"/>
              </a:ext>
            </a:extLst>
          </p:cNvPr>
          <p:cNvSpPr txBox="1"/>
          <p:nvPr/>
        </p:nvSpPr>
        <p:spPr>
          <a:xfrm>
            <a:off x="5881608" y="5248255"/>
            <a:ext cx="6005592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0" dirty="0">
                <a:latin typeface="Calibri" panose="020F0502020204030204" pitchFamily="34" charset="0"/>
                <a:cs typeface="Calibri" panose="020F0502020204030204" pitchFamily="34" charset="0"/>
              </a:rPr>
              <a:t>Once you are proficient, AI is a very helpful intern..</a:t>
            </a:r>
          </a:p>
          <a:p>
            <a:pPr algn="ctr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But you need expertise to direct, lead supervise! Otherwise, you’ll end up stuck in a ditch eventually.</a:t>
            </a:r>
            <a:endParaRPr lang="en-US" sz="2000" b="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2000" b="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5249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6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F79A0B-69F1-3AAE-0621-F9F9FB638D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40BACD5-6934-F87C-5055-3561B13D9837}"/>
              </a:ext>
            </a:extLst>
          </p:cNvPr>
          <p:cNvCxnSpPr>
            <a:cxnSpLocks/>
          </p:cNvCxnSpPr>
          <p:nvPr/>
        </p:nvCxnSpPr>
        <p:spPr>
          <a:xfrm>
            <a:off x="435875" y="647537"/>
            <a:ext cx="744430" cy="0"/>
          </a:xfrm>
          <a:prstGeom prst="line">
            <a:avLst/>
          </a:prstGeom>
          <a:ln w="38100">
            <a:solidFill>
              <a:srgbClr val="4EA4A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2">
            <a:extLst>
              <a:ext uri="{FF2B5EF4-FFF2-40B4-BE49-F238E27FC236}">
                <a16:creationId xmlns:a16="http://schemas.microsoft.com/office/drawing/2014/main" id="{A1CE6968-F41A-C8D4-2BE9-5EE4CBEA9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117" y="119968"/>
            <a:ext cx="10449621" cy="535531"/>
          </a:xfrm>
        </p:spPr>
        <p:txBody>
          <a:bodyPr/>
          <a:lstStyle/>
          <a:p>
            <a:r>
              <a:rPr lang="en-US" sz="3200" dirty="0"/>
              <a:t>Should children learn how to do arithmetic?</a:t>
            </a:r>
            <a:endParaRPr lang="en-CH" sz="3200" dirty="0"/>
          </a:p>
        </p:txBody>
      </p:sp>
      <p:pic>
        <p:nvPicPr>
          <p:cNvPr id="3" name="Picture 2" descr="A child writing on a chalkboard&#10;&#10;Description automatically generated">
            <a:extLst>
              <a:ext uri="{FF2B5EF4-FFF2-40B4-BE49-F238E27FC236}">
                <a16:creationId xmlns:a16="http://schemas.microsoft.com/office/drawing/2014/main" id="{689C7398-22EC-634B-93D8-8D1E81CEF6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32" r="22645"/>
          <a:stretch/>
        </p:blipFill>
        <p:spPr>
          <a:xfrm>
            <a:off x="2338208" y="2672387"/>
            <a:ext cx="3463637" cy="2636823"/>
          </a:xfrm>
          <a:prstGeom prst="rect">
            <a:avLst/>
          </a:prstGeom>
        </p:spPr>
      </p:pic>
      <p:pic>
        <p:nvPicPr>
          <p:cNvPr id="8" name="Picture 7" descr="A person using a computer&#10;&#10;Description automatically generated">
            <a:extLst>
              <a:ext uri="{FF2B5EF4-FFF2-40B4-BE49-F238E27FC236}">
                <a16:creationId xmlns:a16="http://schemas.microsoft.com/office/drawing/2014/main" id="{ECA480D1-C37D-417A-2CB0-DEA714EFB3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7647" y="1379943"/>
            <a:ext cx="3361732" cy="2521299"/>
          </a:xfrm>
          <a:prstGeom prst="rect">
            <a:avLst/>
          </a:prstGeom>
        </p:spPr>
      </p:pic>
      <p:pic>
        <p:nvPicPr>
          <p:cNvPr id="10" name="Picture 9" descr="A person writing on a chalkboard&#10;&#10;Description automatically generated">
            <a:extLst>
              <a:ext uri="{FF2B5EF4-FFF2-40B4-BE49-F238E27FC236}">
                <a16:creationId xmlns:a16="http://schemas.microsoft.com/office/drawing/2014/main" id="{1B07A60F-F68A-0538-F3C7-53DEA0B61A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0982" y="385830"/>
            <a:ext cx="2840594" cy="2840594"/>
          </a:xfrm>
          <a:prstGeom prst="rect">
            <a:avLst/>
          </a:prstGeom>
        </p:spPr>
      </p:pic>
      <p:pic>
        <p:nvPicPr>
          <p:cNvPr id="12" name="Picture 11" descr="A baby wearing a white hat&#10;&#10;Description automatically generated">
            <a:extLst>
              <a:ext uri="{FF2B5EF4-FFF2-40B4-BE49-F238E27FC236}">
                <a16:creationId xmlns:a16="http://schemas.microsoft.com/office/drawing/2014/main" id="{9ED69AEA-9245-F2A4-CAC2-12781DA9418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59" y="3901242"/>
            <a:ext cx="2186491" cy="2815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8328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05020D4-6CF0-3C4E-6202-32904211368B}"/>
              </a:ext>
            </a:extLst>
          </p:cNvPr>
          <p:cNvCxnSpPr>
            <a:cxnSpLocks/>
          </p:cNvCxnSpPr>
          <p:nvPr/>
        </p:nvCxnSpPr>
        <p:spPr>
          <a:xfrm>
            <a:off x="435875" y="647537"/>
            <a:ext cx="744430" cy="0"/>
          </a:xfrm>
          <a:prstGeom prst="line">
            <a:avLst/>
          </a:prstGeom>
          <a:ln w="38100">
            <a:solidFill>
              <a:srgbClr val="4EA4A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2">
            <a:extLst>
              <a:ext uri="{FF2B5EF4-FFF2-40B4-BE49-F238E27FC236}">
                <a16:creationId xmlns:a16="http://schemas.microsoft.com/office/drawing/2014/main" id="{28186A56-11B6-A155-7D4E-992A7ABDB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117" y="119968"/>
            <a:ext cx="10187849" cy="535531"/>
          </a:xfrm>
        </p:spPr>
        <p:txBody>
          <a:bodyPr/>
          <a:lstStyle/>
          <a:p>
            <a:r>
              <a:rPr lang="en-US" sz="3200" dirty="0"/>
              <a:t>So what tools do we </a:t>
            </a:r>
            <a:r>
              <a:rPr lang="en-US" sz="3200"/>
              <a:t>recommend when learning?</a:t>
            </a:r>
            <a:endParaRPr lang="en-CH" sz="32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CE76676-729B-C49E-5048-99E943703F82}"/>
              </a:ext>
            </a:extLst>
          </p:cNvPr>
          <p:cNvSpPr txBox="1"/>
          <p:nvPr/>
        </p:nvSpPr>
        <p:spPr>
          <a:xfrm>
            <a:off x="804352" y="884436"/>
            <a:ext cx="26741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rgbClr val="4EA4AD"/>
                </a:solidFill>
                <a:latin typeface="Avenir Next" panose="020B0503020202020204" pitchFamily="34" charset="0"/>
                <a:cs typeface="Calibri" panose="020F0502020204030204" pitchFamily="34" charset="0"/>
              </a:rPr>
              <a:t>Autocomplete</a:t>
            </a:r>
          </a:p>
        </p:txBody>
      </p:sp>
      <p:pic>
        <p:nvPicPr>
          <p:cNvPr id="22" name="Picture 21" descr="A blue robot with goggles&#10;&#10;Description automatically generated with low confidence">
            <a:extLst>
              <a:ext uri="{FF2B5EF4-FFF2-40B4-BE49-F238E27FC236}">
                <a16:creationId xmlns:a16="http://schemas.microsoft.com/office/drawing/2014/main" id="{55565C96-E2DE-976E-B378-3170F16CF40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352" y="1539352"/>
            <a:ext cx="2753301" cy="143055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D651D1D1-0CA0-3645-CA15-97AF1E38FD21}"/>
              </a:ext>
            </a:extLst>
          </p:cNvPr>
          <p:cNvSpPr txBox="1"/>
          <p:nvPr/>
        </p:nvSpPr>
        <p:spPr>
          <a:xfrm>
            <a:off x="5631596" y="892181"/>
            <a:ext cx="1017194" cy="5332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800" b="1" dirty="0">
                <a:solidFill>
                  <a:srgbClr val="4EA4AD"/>
                </a:solidFill>
                <a:latin typeface="Avenir Next" panose="020B0503020202020204" pitchFamily="34" charset="0"/>
                <a:cs typeface="Calibri" panose="020F0502020204030204" pitchFamily="34" charset="0"/>
              </a:rPr>
              <a:t>Chat</a:t>
            </a:r>
            <a:endParaRPr lang="en-CH" b="1" dirty="0">
              <a:solidFill>
                <a:srgbClr val="4EA4AD"/>
              </a:solidFill>
              <a:latin typeface="Avenir Next" panose="020B0503020202020204" pitchFamily="34" charset="0"/>
              <a:cs typeface="Calibri" panose="020F0502020204030204" pitchFamily="34" charset="0"/>
            </a:endParaRPr>
          </a:p>
        </p:txBody>
      </p:sp>
      <p:pic>
        <p:nvPicPr>
          <p:cNvPr id="32" name="Picture 31" descr="A close-up of a logo&#10;&#10;Description automatically generated">
            <a:extLst>
              <a:ext uri="{FF2B5EF4-FFF2-40B4-BE49-F238E27FC236}">
                <a16:creationId xmlns:a16="http://schemas.microsoft.com/office/drawing/2014/main" id="{55D2474E-EAB2-24FA-EE10-10E8B1EBD0B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68" t="20807" r="15414" b="24582"/>
          <a:stretch/>
        </p:blipFill>
        <p:spPr>
          <a:xfrm>
            <a:off x="8837662" y="1578867"/>
            <a:ext cx="2743218" cy="113696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40" name="Picture 39" descr="A logo with a black background&#10;&#10;Description automatically generated">
            <a:extLst>
              <a:ext uri="{FF2B5EF4-FFF2-40B4-BE49-F238E27FC236}">
                <a16:creationId xmlns:a16="http://schemas.microsoft.com/office/drawing/2014/main" id="{AF795123-C9A8-BE6F-6BD5-885A5974A7B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22" t="20407" r="2460" b="19594"/>
          <a:stretch/>
        </p:blipFill>
        <p:spPr>
          <a:xfrm>
            <a:off x="4653586" y="1362645"/>
            <a:ext cx="3015008" cy="110102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40E008B-8D2F-FA2F-3FA1-40940DAAB59E}"/>
              </a:ext>
            </a:extLst>
          </p:cNvPr>
          <p:cNvCxnSpPr>
            <a:cxnSpLocks/>
          </p:cNvCxnSpPr>
          <p:nvPr/>
        </p:nvCxnSpPr>
        <p:spPr>
          <a:xfrm>
            <a:off x="4069696" y="1063261"/>
            <a:ext cx="0" cy="5667148"/>
          </a:xfrm>
          <a:prstGeom prst="line">
            <a:avLst/>
          </a:prstGeom>
          <a:ln w="38100">
            <a:solidFill>
              <a:srgbClr val="417D8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2CB60F58-514B-E447-C393-49AC90861A41}"/>
              </a:ext>
            </a:extLst>
          </p:cNvPr>
          <p:cNvCxnSpPr>
            <a:cxnSpLocks/>
          </p:cNvCxnSpPr>
          <p:nvPr/>
        </p:nvCxnSpPr>
        <p:spPr>
          <a:xfrm>
            <a:off x="8180637" y="1063260"/>
            <a:ext cx="0" cy="5571456"/>
          </a:xfrm>
          <a:prstGeom prst="line">
            <a:avLst/>
          </a:prstGeom>
          <a:ln w="38100">
            <a:solidFill>
              <a:srgbClr val="417D8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FE20A978-A5FD-7F88-1C48-157F43EB0850}"/>
              </a:ext>
            </a:extLst>
          </p:cNvPr>
          <p:cNvSpPr txBox="1"/>
          <p:nvPr/>
        </p:nvSpPr>
        <p:spPr>
          <a:xfrm>
            <a:off x="8932398" y="889812"/>
            <a:ext cx="26484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 b="1" dirty="0">
                <a:solidFill>
                  <a:srgbClr val="4EA4AD"/>
                </a:solidFill>
                <a:latin typeface="Avenir Next" panose="020B0503020202020204" pitchFamily="34" charset="0"/>
                <a:cs typeface="Calibri" panose="020F0502020204030204" pitchFamily="34" charset="0"/>
              </a:rPr>
              <a:t>Coding agent</a:t>
            </a:r>
            <a:endParaRPr lang="en-CH" b="1" dirty="0">
              <a:solidFill>
                <a:srgbClr val="4EA4AD"/>
              </a:solidFill>
              <a:latin typeface="Avenir Next" panose="020B050302020202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CleanShot 2024-10-05 at 17.58.35">
            <a:hlinkClick r:id="" action="ppaction://media"/>
            <a:extLst>
              <a:ext uri="{FF2B5EF4-FFF2-40B4-BE49-F238E27FC236}">
                <a16:creationId xmlns:a16="http://schemas.microsoft.com/office/drawing/2014/main" id="{EEB3BB25-CB06-15C1-35DD-D01CDA89F09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205596" y="3526078"/>
            <a:ext cx="3750680" cy="2684384"/>
          </a:xfrm>
          <a:prstGeom prst="rect">
            <a:avLst/>
          </a:prstGeom>
        </p:spPr>
      </p:pic>
      <p:pic>
        <p:nvPicPr>
          <p:cNvPr id="3" name="CleanShot 2024-10-05 at 18.07.31-converted">
            <a:hlinkClick r:id="" action="ppaction://media"/>
            <a:extLst>
              <a:ext uri="{FF2B5EF4-FFF2-40B4-BE49-F238E27FC236}">
                <a16:creationId xmlns:a16="http://schemas.microsoft.com/office/drawing/2014/main" id="{9CA6F2B8-AE08-A951-A316-1B681C241DC7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8407479" y="3417596"/>
            <a:ext cx="3592711" cy="2420541"/>
          </a:xfrm>
          <a:prstGeom prst="rect">
            <a:avLst/>
          </a:prstGeom>
        </p:spPr>
      </p:pic>
      <p:pic>
        <p:nvPicPr>
          <p:cNvPr id="6" name="chatgpt_example">
            <a:hlinkClick r:id="" action="ppaction://media"/>
            <a:extLst>
              <a:ext uri="{FF2B5EF4-FFF2-40B4-BE49-F238E27FC236}">
                <a16:creationId xmlns:a16="http://schemas.microsoft.com/office/drawing/2014/main" id="{24A37270-EF39-DF20-D806-276EF6876B60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4384950" y="3248046"/>
            <a:ext cx="3510486" cy="3240449"/>
          </a:xfrm>
          <a:prstGeom prst="rect">
            <a:avLst/>
          </a:prstGeom>
        </p:spPr>
      </p:pic>
      <p:pic>
        <p:nvPicPr>
          <p:cNvPr id="8" name="Picture 7" descr="A logo with a black background&#10;&#10;Description automatically generated">
            <a:extLst>
              <a:ext uri="{FF2B5EF4-FFF2-40B4-BE49-F238E27FC236}">
                <a16:creationId xmlns:a16="http://schemas.microsoft.com/office/drawing/2014/main" id="{E40FC3BB-33DC-7EAD-2885-ED3202EA72F8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84" t="24463" r="5163" b="23955"/>
          <a:stretch/>
        </p:blipFill>
        <p:spPr>
          <a:xfrm>
            <a:off x="4545906" y="2226463"/>
            <a:ext cx="3188573" cy="97872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684191862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video>
              <p:cMediaNode vol="80000">
                <p:cTn id="4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22B1E1-D4A2-D07C-5549-18ACAF9BE0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A57FDD1-D8F1-297D-E39E-C9287AE85E53}"/>
              </a:ext>
            </a:extLst>
          </p:cNvPr>
          <p:cNvCxnSpPr>
            <a:cxnSpLocks/>
          </p:cNvCxnSpPr>
          <p:nvPr/>
        </p:nvCxnSpPr>
        <p:spPr>
          <a:xfrm>
            <a:off x="435875" y="647537"/>
            <a:ext cx="744430" cy="0"/>
          </a:xfrm>
          <a:prstGeom prst="line">
            <a:avLst/>
          </a:prstGeom>
          <a:ln w="38100">
            <a:solidFill>
              <a:srgbClr val="4EA4A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2">
            <a:extLst>
              <a:ext uri="{FF2B5EF4-FFF2-40B4-BE49-F238E27FC236}">
                <a16:creationId xmlns:a16="http://schemas.microsoft.com/office/drawing/2014/main" id="{32201DBF-D376-EC71-F119-99DF5414F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117" y="119968"/>
            <a:ext cx="8809973" cy="535531"/>
          </a:xfrm>
        </p:spPr>
        <p:txBody>
          <a:bodyPr/>
          <a:lstStyle/>
          <a:p>
            <a:r>
              <a:rPr lang="en-US" sz="3200" dirty="0"/>
              <a:t>How to use ChatGPT as a programming learner</a:t>
            </a:r>
            <a:endParaRPr lang="en-CH" sz="3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AD6B30-C041-D388-6A43-CF1CCD7ECD98}"/>
              </a:ext>
            </a:extLst>
          </p:cNvPr>
          <p:cNvSpPr txBox="1"/>
          <p:nvPr/>
        </p:nvSpPr>
        <p:spPr>
          <a:xfrm>
            <a:off x="317116" y="870307"/>
            <a:ext cx="1083579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20293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Code explanations/clarifications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20293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Code generation (make sure you understand what you copy)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20293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Debugging assistance. You must share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20293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20293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Minimal code example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20293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Expected output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20293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Error/Issue</a:t>
            </a:r>
          </a:p>
        </p:txBody>
      </p:sp>
    </p:spTree>
    <p:extLst>
      <p:ext uri="{BB962C8B-B14F-4D97-AF65-F5344CB8AC3E}">
        <p14:creationId xmlns:p14="http://schemas.microsoft.com/office/powerpoint/2010/main" val="2569106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 bldLvl="2"/>
    </p:bld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E5769"/>
      </a:accent1>
      <a:accent2>
        <a:srgbClr val="57A7B3"/>
      </a:accent2>
      <a:accent3>
        <a:srgbClr val="A5A5A5"/>
      </a:accent3>
      <a:accent4>
        <a:srgbClr val="97A6C7"/>
      </a:accent4>
      <a:accent5>
        <a:srgbClr val="5B9BD5"/>
      </a:accent5>
      <a:accent6>
        <a:srgbClr val="A3B4C0"/>
      </a:accent6>
      <a:hlink>
        <a:srgbClr val="57A7B3"/>
      </a:hlink>
      <a:folHlink>
        <a:srgbClr val="A3B4C0"/>
      </a:folHlink>
    </a:clrScheme>
    <a:fontScheme name="GRAPH Network">
      <a:majorFont>
        <a:latin typeface="Aharoni"/>
        <a:ea typeface=""/>
        <a:cs typeface=""/>
      </a:majorFont>
      <a:minorFont>
        <a:latin typeface="Abadi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defRPr sz="2000" dirty="0" smtClean="0">
            <a:solidFill>
              <a:srgbClr val="202934"/>
            </a:solidFill>
            <a:latin typeface="Calibri" panose="020F0502020204030204" pitchFamily="34" charset="0"/>
            <a:cs typeface="Calibri" panose="020F050202020403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16430</TotalTime>
  <Words>209</Words>
  <Application>Microsoft Macintosh PowerPoint</Application>
  <PresentationFormat>Widescreen</PresentationFormat>
  <Paragraphs>36</Paragraphs>
  <Slides>6</Slides>
  <Notes>2</Notes>
  <HiddenSlides>0</HiddenSlides>
  <MMClips>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Avenir Next</vt:lpstr>
      <vt:lpstr>Avenir Next LT Pro</vt:lpstr>
      <vt:lpstr>Calibri</vt:lpstr>
      <vt:lpstr>Monaco</vt:lpstr>
      <vt:lpstr>Office Theme</vt:lpstr>
      <vt:lpstr>Using ChatGPT for programming help</vt:lpstr>
      <vt:lpstr>Should you use AI tools in this course?</vt:lpstr>
      <vt:lpstr>LLMs are a useful tool, but you need to learn the terrain </vt:lpstr>
      <vt:lpstr>Should children learn how to do arithmetic?</vt:lpstr>
      <vt:lpstr>So what tools do we recommend when learning?</vt:lpstr>
      <vt:lpstr>How to use ChatGPT as a programming learner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GRAPH NETWORK GENERAL MEETING </dc:title>
  <dc:creator>Sabina Rodriguez Velásquez</dc:creator>
  <cp:lastModifiedBy>Kenechukwu Nwosu</cp:lastModifiedBy>
  <cp:revision>105</cp:revision>
  <dcterms:created xsi:type="dcterms:W3CDTF">2021-11-29T15:46:00Z</dcterms:created>
  <dcterms:modified xsi:type="dcterms:W3CDTF">2025-03-08T16:45:50Z</dcterms:modified>
</cp:coreProperties>
</file>